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89" r:id="rId5"/>
    <p:sldId id="290" r:id="rId6"/>
    <p:sldId id="291" r:id="rId7"/>
    <p:sldId id="259" r:id="rId8"/>
    <p:sldId id="260" r:id="rId9"/>
    <p:sldId id="261" r:id="rId10"/>
    <p:sldId id="288" r:id="rId11"/>
    <p:sldId id="292" r:id="rId1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2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Container Orchestration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C322-7CAD-4F41-B7A5-BC389C81F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481FB-88D6-4713-8D1F-E45C4EDB4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Rancher</a:t>
            </a:r>
          </a:p>
          <a:p>
            <a:pPr lvl="1"/>
            <a:r>
              <a:rPr lang="en-US" noProof="0" dirty="0"/>
              <a:t>A docker container</a:t>
            </a:r>
            <a:br>
              <a:rPr lang="en-US" noProof="0" dirty="0"/>
            </a:br>
            <a:r>
              <a:rPr lang="en-US" noProof="0" dirty="0"/>
              <a:t>having a Web </a:t>
            </a:r>
            <a:r>
              <a:rPr lang="en-US" noProof="0" dirty="0" err="1"/>
              <a:t>gui</a:t>
            </a:r>
            <a:endParaRPr lang="en-US" noProof="0" dirty="0"/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‘click-deploy’ your</a:t>
            </a:r>
            <a:br>
              <a:rPr lang="en-US" noProof="0" dirty="0"/>
            </a:br>
            <a:r>
              <a:rPr lang="en-US" noProof="0" dirty="0"/>
              <a:t>containers, add</a:t>
            </a:r>
            <a:br>
              <a:rPr lang="en-US" noProof="0" dirty="0"/>
            </a:br>
            <a:r>
              <a:rPr lang="en-US" noProof="0" dirty="0"/>
              <a:t>build in load balancer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And off you go...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6E0E-8D6D-47CC-ABA0-EEA49029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232CF-F713-4EC5-B91D-8A1B9E9EF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B1BD3-5737-4A21-AC35-6A3A8EE6B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D54670F-816F-4BA9-968D-DE3775C4A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788459"/>
            <a:ext cx="5165323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724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C84B-702F-43E7-B265-EA44620B1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Our Choice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18C7F-9E94-4A9F-AD98-B103EFFBF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We go for Swarm because</a:t>
            </a:r>
          </a:p>
          <a:p>
            <a:pPr lvl="1"/>
            <a:r>
              <a:rPr lang="da-DK" dirty="0"/>
              <a:t>Part of the Docker infrastructure</a:t>
            </a:r>
          </a:p>
          <a:p>
            <a:pPr lvl="1"/>
            <a:r>
              <a:rPr lang="da-DK" dirty="0"/>
              <a:t>Shallower learning curve</a:t>
            </a:r>
          </a:p>
          <a:p>
            <a:pPr lvl="1"/>
            <a:r>
              <a:rPr lang="da-DK" dirty="0"/>
              <a:t>Very easy to deploy locally on your own machine</a:t>
            </a:r>
          </a:p>
          <a:p>
            <a:pPr lvl="2"/>
            <a:r>
              <a:rPr lang="da-DK" dirty="0"/>
              <a:t>No hazzle to create a real, costly, cluster</a:t>
            </a:r>
          </a:p>
          <a:p>
            <a:pPr lvl="2"/>
            <a:endParaRPr lang="da-DK" dirty="0"/>
          </a:p>
          <a:p>
            <a:pPr lvl="1"/>
            <a:r>
              <a:rPr lang="da-DK" dirty="0"/>
              <a:t>Downside</a:t>
            </a:r>
          </a:p>
          <a:p>
            <a:pPr lvl="2"/>
            <a:r>
              <a:rPr lang="da-DK" dirty="0"/>
              <a:t>Kubernetes seems to be winner that takes </a:t>
            </a:r>
            <a:r>
              <a:rPr lang="da-DK"/>
              <a:t>all</a:t>
            </a:r>
            <a:r>
              <a:rPr lang="da-DK" smtClean="0"/>
              <a:t>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E9B31-7315-4538-AC9F-FF96A1CEF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207DF-ACD4-4438-8B2F-3384F8F45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1C9A0-0998-4609-A5AF-29694E8F5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6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87F39-6898-449A-AF8E-77605C45B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From One to Many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4736B-7ED0-42A7-A93F-D2634FF5D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Container technologies like Docker moves the start-up time of ‘a server’ from hours to seconds</a:t>
            </a:r>
          </a:p>
          <a:p>
            <a:pPr lvl="1"/>
            <a:r>
              <a:rPr lang="en-US" sz="1800" noProof="0" dirty="0"/>
              <a:t>Consider installing separate machines for </a:t>
            </a:r>
            <a:r>
              <a:rPr lang="en-US" sz="1800" noProof="0" dirty="0" err="1"/>
              <a:t>SkyCave</a:t>
            </a:r>
            <a:endParaRPr lang="en-US" sz="1800" noProof="0" dirty="0"/>
          </a:p>
          <a:p>
            <a:pPr lvl="2"/>
            <a:r>
              <a:rPr lang="en-US" sz="1600" dirty="0"/>
              <a:t>Install Ubuntu, </a:t>
            </a:r>
            <a:r>
              <a:rPr lang="en-US" sz="1600" dirty="0" err="1" smtClean="0"/>
              <a:t>Redis</a:t>
            </a:r>
            <a:r>
              <a:rPr lang="en-US" sz="1600" dirty="0" smtClean="0"/>
              <a:t>, </a:t>
            </a:r>
            <a:r>
              <a:rPr lang="en-US" sz="1600" dirty="0"/>
              <a:t>start</a:t>
            </a:r>
          </a:p>
          <a:p>
            <a:pPr lvl="2"/>
            <a:r>
              <a:rPr lang="en-US" sz="1600" noProof="0" dirty="0"/>
              <a:t>Install Ubuntu, Web </a:t>
            </a:r>
            <a:r>
              <a:rPr lang="en-US" sz="1600" dirty="0"/>
              <a:t>framework, Quote Service, start</a:t>
            </a:r>
            <a:endParaRPr lang="en-US" sz="1600" noProof="0" dirty="0"/>
          </a:p>
          <a:p>
            <a:pPr lvl="2"/>
            <a:r>
              <a:rPr lang="en-US" sz="1600" noProof="0" dirty="0"/>
              <a:t>Install </a:t>
            </a:r>
            <a:r>
              <a:rPr lang="en-US" sz="1600" dirty="0"/>
              <a:t>Ubuntu, java, </a:t>
            </a:r>
            <a:r>
              <a:rPr lang="en-US" sz="1600" dirty="0" err="1"/>
              <a:t>gradle</a:t>
            </a:r>
            <a:r>
              <a:rPr lang="en-US" sz="1600" dirty="0"/>
              <a:t>, </a:t>
            </a:r>
            <a:r>
              <a:rPr lang="en-US" sz="1600" dirty="0" err="1"/>
              <a:t>skycave</a:t>
            </a:r>
            <a:r>
              <a:rPr lang="en-US" sz="1600" dirty="0"/>
              <a:t> daemon, start </a:t>
            </a:r>
            <a:endParaRPr lang="en-US" sz="1600" noProof="0" dirty="0"/>
          </a:p>
          <a:p>
            <a:r>
              <a:rPr lang="en-US" noProof="0" dirty="0"/>
              <a:t>However, we still do quite a few manual steps as we focus on each individual container</a:t>
            </a:r>
          </a:p>
          <a:p>
            <a:pPr lvl="1"/>
            <a:r>
              <a:rPr lang="en-US" noProof="0" dirty="0"/>
              <a:t>Run </a:t>
            </a:r>
            <a:r>
              <a:rPr lang="en-US" dirty="0" err="1" smtClean="0"/>
              <a:t>Redis</a:t>
            </a:r>
            <a:r>
              <a:rPr lang="en-US" dirty="0" smtClean="0"/>
              <a:t> </a:t>
            </a:r>
            <a:r>
              <a:rPr lang="en-US" dirty="0"/>
              <a:t>container, run quote service, manage network, run daemon</a:t>
            </a:r>
            <a:endParaRPr lang="en-US" noProof="0" dirty="0"/>
          </a:p>
          <a:p>
            <a:r>
              <a:rPr lang="en-US" noProof="0" dirty="0"/>
              <a:t>And worse – it was still tied to </a:t>
            </a:r>
            <a:r>
              <a:rPr lang="en-US" b="1" noProof="0" dirty="0"/>
              <a:t>one piece of hardware</a:t>
            </a:r>
          </a:p>
          <a:p>
            <a:pPr lvl="1"/>
            <a:r>
              <a:rPr lang="en-US" noProof="0" dirty="0"/>
              <a:t>Which sort of defeats the whole purpose of scaling...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32CA1-9A20-4DBB-95F5-7C2F87B4B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55409-2B4F-4726-9BE6-401015EE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D630C-7721-4F52-86C5-49342722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0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CE8E-33F0-44FC-8194-F076B8DA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From One to Many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DADB3-08B4-404E-9DF2-8D6927296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Orchestration tools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That is, a ‘dashboard’ of sets of servers/hardware that allows automatic distribution and scaling of containers...</a:t>
            </a:r>
          </a:p>
          <a:p>
            <a:endParaRPr lang="en-US" dirty="0"/>
          </a:p>
          <a:p>
            <a:r>
              <a:rPr lang="en-US" i="1" dirty="0"/>
              <a:t>Newman: deployment interface</a:t>
            </a:r>
          </a:p>
          <a:p>
            <a:pPr lvl="1"/>
            <a:r>
              <a:rPr lang="en-US" i="1" noProof="0" dirty="0"/>
              <a:t>One command line that deploys the architecture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8C881-8FAB-43F8-8F5C-04C0A71A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D59A0-675D-4322-9799-BAD1199D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7B24E-C808-420C-A0CD-30BA4A3EF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B4D48E-056C-40EC-9356-5E4625504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485900"/>
            <a:ext cx="4457700" cy="13239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B0F2149-E80F-4BA8-8E1A-31BEE75A90C0}"/>
              </a:ext>
            </a:extLst>
          </p:cNvPr>
          <p:cNvSpPr/>
          <p:nvPr/>
        </p:nvSpPr>
        <p:spPr>
          <a:xfrm>
            <a:off x="4953000" y="2628900"/>
            <a:ext cx="1524000" cy="3259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[</a:t>
            </a:r>
            <a:r>
              <a:rPr lang="en-US" sz="1100" dirty="0" err="1"/>
              <a:t>Janakiram</a:t>
            </a:r>
            <a:r>
              <a:rPr lang="en-US" sz="1100" dirty="0"/>
              <a:t>, 2016]</a:t>
            </a:r>
          </a:p>
        </p:txBody>
      </p:sp>
    </p:spTree>
    <p:extLst>
      <p:ext uri="{BB962C8B-B14F-4D97-AF65-F5344CB8AC3E}">
        <p14:creationId xmlns:p14="http://schemas.microsoft.com/office/powerpoint/2010/main" val="286091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3312A-ABAB-4F21-8C7B-A5C56C898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Central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84968-3050-4B30-857F-09E16E66F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Provided Functionality/Tooling</a:t>
            </a:r>
          </a:p>
          <a:p>
            <a:pPr lvl="1"/>
            <a:r>
              <a:rPr lang="da-DK" dirty="0"/>
              <a:t>Automate all aspects of deployment and monitoring</a:t>
            </a:r>
          </a:p>
          <a:p>
            <a:pPr lvl="2"/>
            <a:r>
              <a:rPr lang="da-DK" dirty="0"/>
              <a:t>Placement of service on ‘convenient’ server</a:t>
            </a:r>
          </a:p>
          <a:p>
            <a:pPr lvl="2"/>
            <a:r>
              <a:rPr lang="da-DK" dirty="0"/>
              <a:t>Deployment and starting services</a:t>
            </a:r>
          </a:p>
          <a:p>
            <a:pPr lvl="2"/>
            <a:r>
              <a:rPr lang="da-DK" dirty="0"/>
              <a:t>State-state activities: update, roll-back, health monitoring</a:t>
            </a:r>
          </a:p>
          <a:p>
            <a:endParaRPr lang="da-DK" i="1" dirty="0"/>
          </a:p>
          <a:p>
            <a:r>
              <a:rPr lang="da-DK" i="1" dirty="0" err="1"/>
              <a:t>Infrastructure</a:t>
            </a:r>
            <a:r>
              <a:rPr lang="da-DK" i="1" dirty="0"/>
              <a:t>-as-</a:t>
            </a:r>
            <a:r>
              <a:rPr lang="da-DK" i="1" dirty="0" err="1"/>
              <a:t>code</a:t>
            </a:r>
            <a:r>
              <a:rPr lang="da-DK" i="1" dirty="0"/>
              <a:t>	</a:t>
            </a:r>
            <a:r>
              <a:rPr lang="da-DK" dirty="0"/>
              <a:t>Declarative configuration</a:t>
            </a:r>
          </a:p>
          <a:p>
            <a:pPr lvl="1"/>
            <a:r>
              <a:rPr lang="da-DK" dirty="0"/>
              <a:t>State </a:t>
            </a:r>
            <a:r>
              <a:rPr lang="da-DK" i="1" dirty="0"/>
              <a:t>what you want</a:t>
            </a:r>
            <a:r>
              <a:rPr lang="da-DK" dirty="0"/>
              <a:t>, not </a:t>
            </a:r>
            <a:r>
              <a:rPr lang="da-DK" i="1" dirty="0"/>
              <a:t>how to do it</a:t>
            </a:r>
          </a:p>
          <a:p>
            <a:pPr lvl="1"/>
            <a:r>
              <a:rPr lang="da-DK" dirty="0"/>
              <a:t>The hierarchical ‘YAML’ format predominant</a:t>
            </a:r>
          </a:p>
          <a:p>
            <a:pPr lvl="2"/>
            <a:r>
              <a:rPr lang="da-DK" dirty="0"/>
              <a:t>YAML = YAML Ain't Markup Language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pPr lvl="2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9013-B1EF-4958-8AE0-8AE08D5F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B377B-44CB-4368-A4F8-A7D3F3F3D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C086C-9D97-4C3A-B1BB-70F332AC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66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79B47-22B8-46BA-9AAA-2E6423E84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Central 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7C9D2-8DF5-4789-97EA-842F8E6C1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Rules and Constraints</a:t>
            </a:r>
          </a:p>
          <a:p>
            <a:pPr lvl="1"/>
            <a:r>
              <a:rPr lang="da-DK" dirty="0"/>
              <a:t>Service placements can be controlled by rules/constraints</a:t>
            </a:r>
          </a:p>
          <a:p>
            <a:pPr lvl="2"/>
            <a:r>
              <a:rPr lang="da-DK" dirty="0"/>
              <a:t>”put mongodb on a machine with large hard disks”</a:t>
            </a:r>
          </a:p>
          <a:p>
            <a:pPr lvl="2"/>
            <a:r>
              <a:rPr lang="da-DK" dirty="0"/>
              <a:t>”put master and slave on different hardware”</a:t>
            </a:r>
          </a:p>
          <a:p>
            <a:pPr lvl="2"/>
            <a:r>
              <a:rPr lang="da-DK" dirty="0"/>
              <a:t>”</a:t>
            </a:r>
            <a:r>
              <a:rPr lang="da-DK" dirty="0" err="1"/>
              <a:t>make</a:t>
            </a:r>
            <a:r>
              <a:rPr lang="da-DK" dirty="0"/>
              <a:t> </a:t>
            </a:r>
            <a:r>
              <a:rPr lang="da-DK" dirty="0" err="1" smtClean="0"/>
              <a:t>three</a:t>
            </a:r>
            <a:r>
              <a:rPr lang="da-DK" dirty="0" smtClean="0"/>
              <a:t> </a:t>
            </a:r>
            <a:r>
              <a:rPr lang="da-DK" dirty="0"/>
              <a:t>replicas of this service”</a:t>
            </a:r>
          </a:p>
          <a:p>
            <a:r>
              <a:rPr lang="da-DK" dirty="0"/>
              <a:t>Provisioning</a:t>
            </a:r>
          </a:p>
          <a:p>
            <a:pPr lvl="1"/>
            <a:r>
              <a:rPr lang="da-DK" dirty="0"/>
              <a:t>Distribute services ‘efficiently’ across available hardware</a:t>
            </a:r>
          </a:p>
          <a:p>
            <a:r>
              <a:rPr lang="da-DK" dirty="0"/>
              <a:t>Discovery</a:t>
            </a:r>
          </a:p>
          <a:p>
            <a:pPr lvl="1"/>
            <a:r>
              <a:rPr lang="da-DK" dirty="0"/>
              <a:t>Services must interact, so some form of DNS is required internally in the cluster to facilitate that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F362A-604F-457D-A5DC-0CF0F306F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8A8E0-22F3-408B-83E6-2F12D27F9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09B81-5276-46AB-B5C7-5CE4079E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8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D6F1B-AE66-487F-9571-C33AFD077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Central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CB301-F40C-4FC2-A141-0F44D9CE9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Health Monitoring</a:t>
            </a:r>
          </a:p>
          <a:p>
            <a:pPr lvl="1"/>
            <a:r>
              <a:rPr lang="da-DK" dirty="0"/>
              <a:t>Track and monitor health of services, containers, and hosts</a:t>
            </a:r>
          </a:p>
          <a:p>
            <a:pPr lvl="1"/>
            <a:r>
              <a:rPr lang="da-DK" dirty="0"/>
              <a:t>Relocate containers from failing hosts</a:t>
            </a:r>
          </a:p>
          <a:p>
            <a:pPr lvl="1"/>
            <a:r>
              <a:rPr lang="da-DK" dirty="0"/>
              <a:t>Relaunch replacement container if any crashes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That is, actively striving to provide the configuration set forth by the </a:t>
            </a:r>
            <a:r>
              <a:rPr lang="da-DK" i="1" dirty="0"/>
              <a:t>infrastructure-as-code</a:t>
            </a:r>
            <a:r>
              <a:rPr lang="da-DK" dirty="0"/>
              <a:t> declarative configuration…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45767-B2BE-470A-8B9E-DC523793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A4BBF-FAF4-40FA-A189-17186056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D22AA-DE33-4953-A062-0E4469E1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8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668D0-2AC9-4992-860E-F489E40C5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2318B-C0C4-45A3-9855-9A7AFB1D8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Kubernetes</a:t>
            </a:r>
          </a:p>
          <a:p>
            <a:pPr lvl="1"/>
            <a:r>
              <a:rPr lang="en-US" noProof="0" dirty="0"/>
              <a:t>Google</a:t>
            </a:r>
          </a:p>
          <a:p>
            <a:pPr lvl="1"/>
            <a:r>
              <a:rPr lang="en-US" noProof="0" dirty="0"/>
              <a:t>Oldest, proven in war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Open source</a:t>
            </a:r>
          </a:p>
          <a:p>
            <a:pPr lvl="1"/>
            <a:endParaRPr lang="en-US" noProof="0" dirty="0">
              <a:sym typeface="Wingdings" panose="05000000000000000000" pitchFamily="2" charset="2"/>
            </a:endParaRP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Steep learning curve </a:t>
            </a:r>
          </a:p>
          <a:p>
            <a:pPr marL="914400" lvl="2" indent="0">
              <a:buNone/>
            </a:pPr>
            <a:r>
              <a:rPr lang="en-US" noProof="0" dirty="0">
                <a:sym typeface="Wingdings" panose="05000000000000000000" pitchFamily="2" charset="2"/>
              </a:rPr>
              <a:t/>
            </a:r>
            <a:br>
              <a:rPr lang="en-US" noProof="0" dirty="0">
                <a:sym typeface="Wingdings" panose="05000000000000000000" pitchFamily="2" charset="2"/>
              </a:rPr>
            </a:b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47456-88A3-4B43-9EDF-4CB05999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623CB-DD9D-44E9-9D90-4E0BF649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9FA09-F59F-4AE5-8163-790ADEB9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E9B0BF-E774-4047-A8CC-84850AFB6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246" y="1028700"/>
            <a:ext cx="4650554" cy="37338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2F421D2-5575-494A-BE2D-E7F1E22656B4}"/>
              </a:ext>
            </a:extLst>
          </p:cNvPr>
          <p:cNvSpPr/>
          <p:nvPr/>
        </p:nvSpPr>
        <p:spPr>
          <a:xfrm>
            <a:off x="348762" y="4305300"/>
            <a:ext cx="3886200" cy="813859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/>
              <a:t>Review </a:t>
            </a:r>
            <a:r>
              <a:rPr lang="da-DK" sz="1400" i="1" dirty="0"/>
              <a:t>‘Docker Swarm vs. Kubernetes’ </a:t>
            </a:r>
            <a:r>
              <a:rPr lang="da-DK" sz="1400" dirty="0"/>
              <a:t> by Pedersen &amp; Gribenco, on https://baerbak.cs.au.dk/c/ProjectReports/</a:t>
            </a:r>
          </a:p>
        </p:txBody>
      </p:sp>
    </p:spTree>
    <p:extLst>
      <p:ext uri="{BB962C8B-B14F-4D97-AF65-F5344CB8AC3E}">
        <p14:creationId xmlns:p14="http://schemas.microsoft.com/office/powerpoint/2010/main" val="43246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876EC-9E47-46DE-A95A-25FB83A6B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25E71-5E9F-4A57-9EC4-42E9BC451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Apache Mesos</a:t>
            </a:r>
          </a:p>
          <a:p>
            <a:pPr lvl="1"/>
            <a:r>
              <a:rPr lang="en-US" noProof="0" dirty="0"/>
              <a:t>High availability</a:t>
            </a:r>
            <a:br>
              <a:rPr lang="en-US" noProof="0" dirty="0"/>
            </a:br>
            <a:r>
              <a:rPr lang="en-US" noProof="0" dirty="0"/>
              <a:t>focus...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06604-B27F-422B-96F3-F4C4C4CE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D9AC1-B73B-4F6E-B8EF-5AC88A256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EE8F2-D76A-4664-8384-055FDB985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0D4C5A-E101-43B4-9652-6CFF894ED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926041"/>
            <a:ext cx="5330079" cy="397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40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C1976-D381-4C01-BDBD-50EB1611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7D5A2-BE1B-4327-8A66-D6808CD98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Swarm</a:t>
            </a:r>
          </a:p>
          <a:p>
            <a:pPr lvl="1"/>
            <a:r>
              <a:rPr lang="en-US" noProof="0" dirty="0"/>
              <a:t>Highly integrated with</a:t>
            </a:r>
            <a:br>
              <a:rPr lang="en-US" noProof="0" dirty="0"/>
            </a:br>
            <a:r>
              <a:rPr lang="en-US" noProof="0" dirty="0"/>
              <a:t>Docker</a:t>
            </a:r>
          </a:p>
          <a:p>
            <a:pPr lvl="1"/>
            <a:r>
              <a:rPr lang="en-US" i="1" noProof="0" dirty="0"/>
              <a:t>Infrastructure-as-code</a:t>
            </a:r>
            <a:br>
              <a:rPr lang="en-US" i="1" noProof="0" dirty="0"/>
            </a:br>
            <a:endParaRPr lang="en-US" i="1" noProof="0" dirty="0"/>
          </a:p>
          <a:p>
            <a:pPr lvl="1"/>
            <a:r>
              <a:rPr lang="en-US" dirty="0"/>
              <a:t>Less </a:t>
            </a:r>
            <a:r>
              <a:rPr lang="en-US" dirty="0" smtClean="0"/>
              <a:t>steep </a:t>
            </a:r>
            <a:r>
              <a:rPr lang="en-US" noProof="0" dirty="0" smtClean="0"/>
              <a:t>learning </a:t>
            </a:r>
            <a:r>
              <a:rPr lang="en-US" noProof="0" dirty="0"/>
              <a:t>curve</a:t>
            </a:r>
          </a:p>
          <a:p>
            <a:pPr lvl="2"/>
            <a:r>
              <a:rPr lang="en-US" dirty="0"/>
              <a:t>Claim: Kubernetes</a:t>
            </a:r>
            <a:br>
              <a:rPr lang="en-US" dirty="0"/>
            </a:br>
            <a:r>
              <a:rPr lang="en-US" dirty="0" smtClean="0"/>
              <a:t>compliant</a:t>
            </a:r>
            <a:endParaRPr lang="en-US" dirty="0"/>
          </a:p>
          <a:p>
            <a:pPr lvl="1"/>
            <a:r>
              <a:rPr lang="en-US" noProof="0" dirty="0"/>
              <a:t>Caveat:</a:t>
            </a:r>
          </a:p>
          <a:p>
            <a:pPr lvl="2"/>
            <a:r>
              <a:rPr lang="en-US" dirty="0" smtClean="0"/>
              <a:t>Rumors </a:t>
            </a:r>
            <a:r>
              <a:rPr lang="en-US" dirty="0"/>
              <a:t>that it ‘does</a:t>
            </a:r>
            <a:br>
              <a:rPr lang="en-US" dirty="0"/>
            </a:br>
            <a:r>
              <a:rPr lang="en-US" dirty="0"/>
              <a:t>not work’ in </a:t>
            </a:r>
            <a:r>
              <a:rPr lang="en-US" dirty="0" smtClean="0"/>
              <a:t>practice?</a:t>
            </a:r>
          </a:p>
          <a:p>
            <a:pPr lvl="3"/>
            <a:r>
              <a:rPr lang="en-US" noProof="0" dirty="0" smtClean="0"/>
              <a:t>It does!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D0B3F-AA68-4CB9-B6ED-74D37677D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87B60-B59F-4123-9604-51DAAD561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9AB5B-A08B-456D-B856-C1AA091B2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C70F39-1E0A-4F58-BB33-50AE080EC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982436"/>
            <a:ext cx="4724400" cy="367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839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530</Words>
  <Application>Microsoft Office PowerPoint</Application>
  <PresentationFormat>On-screen Show (16:10)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Microservices and DevOps</vt:lpstr>
      <vt:lpstr>From One to Many</vt:lpstr>
      <vt:lpstr>From One to Many</vt:lpstr>
      <vt:lpstr>Central Concepts</vt:lpstr>
      <vt:lpstr>Central Concept</vt:lpstr>
      <vt:lpstr>Central Concepts</vt:lpstr>
      <vt:lpstr>Candidates</vt:lpstr>
      <vt:lpstr>Candidates</vt:lpstr>
      <vt:lpstr>Candidates</vt:lpstr>
      <vt:lpstr>Candidates</vt:lpstr>
      <vt:lpstr>Our Choice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80</cp:revision>
  <dcterms:created xsi:type="dcterms:W3CDTF">2006-08-16T00:00:00Z</dcterms:created>
  <dcterms:modified xsi:type="dcterms:W3CDTF">2021-09-13T12:50:48Z</dcterms:modified>
</cp:coreProperties>
</file>